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2" r:id="rId1"/>
  </p:sldMasterIdLst>
  <p:notesMasterIdLst>
    <p:notesMasterId r:id="rId32"/>
  </p:notesMasterIdLst>
  <p:sldIdLst>
    <p:sldId id="256" r:id="rId2"/>
    <p:sldId id="258" r:id="rId3"/>
    <p:sldId id="332" r:id="rId4"/>
    <p:sldId id="314" r:id="rId5"/>
    <p:sldId id="330" r:id="rId6"/>
    <p:sldId id="313" r:id="rId7"/>
    <p:sldId id="316" r:id="rId8"/>
    <p:sldId id="309" r:id="rId9"/>
    <p:sldId id="315" r:id="rId10"/>
    <p:sldId id="301" r:id="rId11"/>
    <p:sldId id="310" r:id="rId12"/>
    <p:sldId id="311" r:id="rId13"/>
    <p:sldId id="302" r:id="rId14"/>
    <p:sldId id="289" r:id="rId15"/>
    <p:sldId id="308" r:id="rId16"/>
    <p:sldId id="317" r:id="rId17"/>
    <p:sldId id="318" r:id="rId18"/>
    <p:sldId id="319" r:id="rId19"/>
    <p:sldId id="320" r:id="rId20"/>
    <p:sldId id="322" r:id="rId21"/>
    <p:sldId id="324" r:id="rId22"/>
    <p:sldId id="326" r:id="rId23"/>
    <p:sldId id="325" r:id="rId24"/>
    <p:sldId id="323" r:id="rId25"/>
    <p:sldId id="257" r:id="rId26"/>
    <p:sldId id="328" r:id="rId27"/>
    <p:sldId id="329" r:id="rId28"/>
    <p:sldId id="327" r:id="rId29"/>
    <p:sldId id="331" r:id="rId30"/>
    <p:sldId id="300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58" d="100"/>
          <a:sy n="58" d="100"/>
        </p:scale>
        <p:origin x="86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1B3695-BE33-499D-90A8-032675736CD7}" type="datetimeFigureOut">
              <a:rPr lang="en-US" smtClean="0"/>
              <a:t>2/27/2024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DBE06C-FCD1-4DB7-8944-21F9508A1D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988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9C429E31-FFBC-432A-99EC-5AE4132DD090}" type="datetime1">
              <a:rPr lang="en-US" smtClean="0"/>
              <a:t>2/27/2024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444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7614-6CFF-41BE-98F4-5B1D322FF192}" type="datetime1">
              <a:rPr lang="en-US" smtClean="0"/>
              <a:t>2/27/2024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73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A48FDCC-72EE-45E8-B637-A494F402C874}" type="datetime1">
              <a:rPr lang="en-US" smtClean="0"/>
              <a:t>2/27/2024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692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4C6885F-05AA-4BB4-9575-6F7A348E217A}" type="datetime1">
              <a:rPr lang="en-US" smtClean="0"/>
              <a:t>2/27/2024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6935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1AF308C-52AF-4E7E-AE26-BF837A465BAA}" type="datetime1">
              <a:rPr lang="en-US" smtClean="0"/>
              <a:t>2/27/2024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870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21998-2297-4412-A0DB-E682CF5001F0}" type="datetime1">
              <a:rPr lang="en-US" smtClean="0"/>
              <a:t>2/27/2024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941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7334-D4C0-42BB-838A-9A23BFCE81FD}" type="datetime1">
              <a:rPr lang="en-US" smtClean="0"/>
              <a:t>2/27/2024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470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FB7C-1F78-4D38-BF27-5DEF826ED896}" type="datetime1">
              <a:rPr lang="en-US" smtClean="0"/>
              <a:t>2/27/2024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1476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9154C20-F3F5-4685-A5DE-52F243C6939E}" type="datetime1">
              <a:rPr lang="en-US" smtClean="0"/>
              <a:t>2/27/2024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9977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wo Colum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8"/>
          <p:cNvSpPr txBox="1">
            <a:spLocks noGrp="1"/>
          </p:cNvSpPr>
          <p:nvPr>
            <p:ph type="title"/>
          </p:nvPr>
        </p:nvSpPr>
        <p:spPr>
          <a:xfrm>
            <a:off x="617296" y="691957"/>
            <a:ext cx="10972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8"/>
          <p:cNvSpPr txBox="1">
            <a:spLocks noGrp="1"/>
          </p:cNvSpPr>
          <p:nvPr>
            <p:ph type="body" idx="1"/>
          </p:nvPr>
        </p:nvSpPr>
        <p:spPr>
          <a:xfrm>
            <a:off x="626533" y="1295400"/>
            <a:ext cx="51816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DB7"/>
              </a:buClr>
              <a:buSzPts val="1800"/>
              <a:buNone/>
              <a:defRPr/>
            </a:lvl1pPr>
            <a:lvl2pPr marL="1219170" lvl="1" indent="-304792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2pPr>
            <a:lvl3pPr marL="1828754" lvl="2" indent="-457189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AutoNum type="arabicPeriod"/>
              <a:defRPr/>
            </a:lvl5pPr>
            <a:lvl6pPr marL="3657509" lvl="5" indent="-457189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38"/>
          <p:cNvSpPr txBox="1">
            <a:spLocks noGrp="1"/>
          </p:cNvSpPr>
          <p:nvPr>
            <p:ph type="body" idx="2"/>
          </p:nvPr>
        </p:nvSpPr>
        <p:spPr>
          <a:xfrm>
            <a:off x="6415424" y="1284471"/>
            <a:ext cx="51816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DB7"/>
              </a:buClr>
              <a:buSzPts val="1800"/>
              <a:buNone/>
              <a:defRPr/>
            </a:lvl1pPr>
            <a:lvl2pPr marL="1219170" lvl="1" indent="-304792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2pPr>
            <a:lvl3pPr marL="1828754" lvl="2" indent="-457189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AutoNum type="arabicPeriod"/>
              <a:defRPr/>
            </a:lvl5pPr>
            <a:lvl6pPr marL="3657509" lvl="5" indent="-457189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38"/>
          <p:cNvSpPr txBox="1">
            <a:spLocks noGrp="1"/>
          </p:cNvSpPr>
          <p:nvPr>
            <p:ph type="ftr" idx="11"/>
          </p:nvPr>
        </p:nvSpPr>
        <p:spPr>
          <a:xfrm>
            <a:off x="2438400" y="5877856"/>
            <a:ext cx="8534400" cy="392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8"/>
          <p:cNvSpPr txBox="1">
            <a:spLocks noGrp="1"/>
          </p:cNvSpPr>
          <p:nvPr>
            <p:ph type="sldNum" idx="12"/>
          </p:nvPr>
        </p:nvSpPr>
        <p:spPr>
          <a:xfrm>
            <a:off x="11191523" y="5877856"/>
            <a:ext cx="406400" cy="395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7084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5D27-CCB8-4F73-97B0-C2EAE59DCD27}" type="datetime1">
              <a:rPr lang="en-US" smtClean="0"/>
              <a:t>2/27/2024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664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0AAD90E-076D-4D64-ADB8-4F29F41BD8C7}" type="datetime1">
              <a:rPr lang="en-US" smtClean="0"/>
              <a:t>2/27/2024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50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B8CC7-C784-46E9-9C26-D77B35285285}" type="datetime1">
              <a:rPr lang="en-US" smtClean="0"/>
              <a:t>2/27/2024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663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C49B2-F6CD-4CAE-9595-FB3221115B7E}" type="datetime1">
              <a:rPr lang="en-US" smtClean="0"/>
              <a:t>2/27/2024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977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4AE26-D000-4992-90FC-152E51F7FE6A}" type="datetime1">
              <a:rPr lang="en-US" smtClean="0"/>
              <a:t>2/27/2024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63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D0ED2-E0E9-4F14-A454-558F62DC25AC}" type="datetime1">
              <a:rPr lang="en-US" smtClean="0"/>
              <a:t>2/27/2024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608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B1181-9588-412B-AFFE-BC2380E52AC0}" type="datetime1">
              <a:rPr lang="en-US" smtClean="0"/>
              <a:t>2/27/2024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761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522C-2206-4A2D-903B-FD190C0672F9}" type="datetime1">
              <a:rPr lang="en-US" smtClean="0"/>
              <a:t>2/27/2024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398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EA8BA-9048-4418-A590-0EDCA3244066}" type="datetime1">
              <a:rPr lang="en-US" smtClean="0"/>
              <a:t>2/27/2024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F672C-B77D-46CB-B213-88B303BFF4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345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  <p:sldLayoutId id="2147483750" r:id="rId18"/>
  </p:sldLayoutIdLst>
  <p:hf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jpg"/><Relationship Id="rId5" Type="http://schemas.openxmlformats.org/officeDocument/2006/relationships/hyperlink" Target="https://www.youtube.com/watch?v=IR2C9hHAVds" TargetMode="External"/><Relationship Id="rId4" Type="http://schemas.openxmlformats.org/officeDocument/2006/relationships/hyperlink" Target="https://www.youtube.com/watch?v=ecmvz7yauuM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C8F70-73D6-925B-D4B0-8BAAA8A11E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1720" y="2410789"/>
            <a:ext cx="10288555" cy="1855459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br>
              <a:rPr lang="en-US" dirty="0"/>
            </a:br>
            <a:r>
              <a:rPr lang="en-US" dirty="0"/>
              <a:t>open world program 2023</a:t>
            </a:r>
            <a:br>
              <a:rPr lang="en-US" dirty="0"/>
            </a:br>
            <a:r>
              <a:rPr lang="en-US" sz="4900" b="1" dirty="0">
                <a:latin typeface="Algerian" panose="04020705040A02060702" pitchFamily="82" charset="0"/>
              </a:rPr>
              <a:t>republic of Georgia</a:t>
            </a:r>
            <a:br>
              <a:rPr lang="en-US" sz="4900" b="1" dirty="0">
                <a:latin typeface="Algerian" panose="04020705040A02060702" pitchFamily="82" charset="0"/>
              </a:rPr>
            </a:br>
            <a:r>
              <a:rPr lang="en-US" sz="4900" b="1" dirty="0">
                <a:latin typeface="Algerian" panose="04020705040A02060702" pitchFamily="82" charset="0"/>
              </a:rPr>
              <a:t>&amp;</a:t>
            </a:r>
            <a:br>
              <a:rPr lang="en-US" sz="4900" b="1" dirty="0">
                <a:latin typeface="Algerian" panose="04020705040A02060702" pitchFamily="82" charset="0"/>
              </a:rPr>
            </a:br>
            <a:r>
              <a:rPr lang="en-US" sz="4900" b="1" dirty="0">
                <a:latin typeface="Algerian" panose="04020705040A02060702" pitchFamily="82" charset="0"/>
              </a:rPr>
              <a:t> Valley view rotary club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0A1BF5-FDDB-075F-0F9F-903206BEFB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16287" y="4556215"/>
            <a:ext cx="6559419" cy="1683878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October 13-21, 2023</a:t>
            </a:r>
          </a:p>
          <a:p>
            <a:pPr algn="ctr"/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276956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63242" y="317621"/>
            <a:ext cx="12372975" cy="1293028"/>
          </a:xfrm>
        </p:spPr>
        <p:txBody>
          <a:bodyPr>
            <a:normAutofit/>
          </a:bodyPr>
          <a:lstStyle/>
          <a:p>
            <a:r>
              <a:rPr lang="en-US" dirty="0"/>
              <a:t>Where is Georgia?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233" y="1992824"/>
            <a:ext cx="11737910" cy="4995805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3000" dirty="0"/>
          </a:p>
          <a:p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06F9B3-4060-C001-FD0B-3A3F60EAD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10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70F915-22C5-EAAF-917A-183BE09BAA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999" y="1496373"/>
            <a:ext cx="7783527" cy="48103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547A1CC-1B1A-D906-A8BC-7771410E3A76}"/>
              </a:ext>
            </a:extLst>
          </p:cNvPr>
          <p:cNvSpPr txBox="1"/>
          <p:nvPr/>
        </p:nvSpPr>
        <p:spPr>
          <a:xfrm>
            <a:off x="8582456" y="2197037"/>
            <a:ext cx="24912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Smaller than South Carolina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05FE62-DEA8-62B2-3A30-D5E563C94631}"/>
              </a:ext>
            </a:extLst>
          </p:cNvPr>
          <p:cNvSpPr txBox="1"/>
          <p:nvPr/>
        </p:nvSpPr>
        <p:spPr>
          <a:xfrm>
            <a:off x="8588621" y="3486047"/>
            <a:ext cx="34945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Population: 3.7 million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AAF127-ECBA-8F18-1FE0-11B5BE0E2AE0}"/>
              </a:ext>
            </a:extLst>
          </p:cNvPr>
          <p:cNvSpPr txBox="1"/>
          <p:nvPr/>
        </p:nvSpPr>
        <p:spPr>
          <a:xfrm>
            <a:off x="8604100" y="4405725"/>
            <a:ext cx="32643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Languages: </a:t>
            </a:r>
          </a:p>
          <a:p>
            <a:r>
              <a:rPr lang="en-US" sz="2400" b="1" dirty="0"/>
              <a:t>Georgian, Russian, English</a:t>
            </a:r>
          </a:p>
        </p:txBody>
      </p:sp>
    </p:spTree>
    <p:extLst>
      <p:ext uri="{BB962C8B-B14F-4D97-AF65-F5344CB8AC3E}">
        <p14:creationId xmlns:p14="http://schemas.microsoft.com/office/powerpoint/2010/main" val="1534621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79221" y="274265"/>
            <a:ext cx="12372975" cy="1293028"/>
          </a:xfrm>
        </p:spPr>
        <p:txBody>
          <a:bodyPr>
            <a:normAutofit/>
          </a:bodyPr>
          <a:lstStyle/>
          <a:p>
            <a:r>
              <a:rPr lang="en-US" dirty="0"/>
              <a:t>INITIAL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1912776"/>
            <a:ext cx="11192069" cy="459066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Received 250+ pages of info from national office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Many components to this Program AND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Many government regulations to be followed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Very different from RFE!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So we quickly came to a realization……</a:t>
            </a:r>
          </a:p>
          <a:p>
            <a:pPr marL="457200" lvl="1" indent="0">
              <a:buNone/>
            </a:pPr>
            <a:r>
              <a:rPr lang="en-US" sz="3000" dirty="0"/>
              <a:t> </a:t>
            </a:r>
          </a:p>
          <a:p>
            <a:pPr marL="0" indent="0">
              <a:buNone/>
            </a:pPr>
            <a:endParaRPr lang="en-US" sz="3200" dirty="0"/>
          </a:p>
          <a:p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5E5D12-5E5C-7ED4-5BEB-C742B67B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8585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30060" y="736381"/>
            <a:ext cx="12372975" cy="1293028"/>
          </a:xfrm>
        </p:spPr>
        <p:txBody>
          <a:bodyPr>
            <a:normAutofit/>
          </a:bodyPr>
          <a:lstStyle/>
          <a:p>
            <a:r>
              <a:rPr lang="en-US" dirty="0"/>
              <a:t>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1912776"/>
            <a:ext cx="11192069" cy="485191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000" dirty="0"/>
              <a:t> </a:t>
            </a:r>
          </a:p>
          <a:p>
            <a:pPr marL="0" indent="0">
              <a:buNone/>
            </a:pPr>
            <a:endParaRPr lang="en-US" sz="3200" dirty="0"/>
          </a:p>
          <a:p>
            <a:endParaRPr lang="en-US" sz="3400" dirty="0"/>
          </a:p>
          <a:p>
            <a:endParaRPr lang="en-US" sz="3400" dirty="0"/>
          </a:p>
          <a:p>
            <a:endParaRPr lang="en-US" sz="3400" dirty="0"/>
          </a:p>
          <a:p>
            <a:pPr marL="0" indent="0" algn="ctr">
              <a:buNone/>
            </a:pPr>
            <a:endParaRPr lang="en-US" sz="3400" dirty="0"/>
          </a:p>
          <a:p>
            <a:pPr marL="0" indent="0" algn="ctr">
              <a:buNone/>
            </a:pPr>
            <a:endParaRPr lang="en-US" sz="3400" dirty="0"/>
          </a:p>
          <a:p>
            <a:pPr marL="0" indent="0">
              <a:buNone/>
            </a:pPr>
            <a:r>
              <a:rPr lang="en-US" sz="3400" dirty="0"/>
              <a:t>      To successfully complete a project like this!</a:t>
            </a:r>
          </a:p>
          <a:p>
            <a:pPr marL="0" indent="0">
              <a:buNone/>
            </a:pPr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5E5D12-5E5C-7ED4-5BEB-C742B67B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12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B27DF5-6E76-0B44-8337-37D32A1959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877" y="1382895"/>
            <a:ext cx="9370142" cy="43715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0846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61234" y="261742"/>
            <a:ext cx="12372975" cy="1293028"/>
          </a:xfrm>
        </p:spPr>
        <p:txBody>
          <a:bodyPr>
            <a:normAutofit/>
          </a:bodyPr>
          <a:lstStyle/>
          <a:p>
            <a:r>
              <a:rPr lang="en-US" dirty="0"/>
              <a:t>Asked for club help!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1694208"/>
            <a:ext cx="11192069" cy="478279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Broke the workload down into “chunks”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Requested Primary &amp; Backup coordinator for each category: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5E5D12-5E5C-7ED4-5BEB-C742B67B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13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B50B803-595A-576D-7CA0-1E1B9D0402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116241"/>
              </p:ext>
            </p:extLst>
          </p:nvPr>
        </p:nvGraphicFramePr>
        <p:xfrm>
          <a:off x="685799" y="3266113"/>
          <a:ext cx="11073582" cy="28956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5536791">
                  <a:extLst>
                    <a:ext uri="{9D8B030D-6E8A-4147-A177-3AD203B41FA5}">
                      <a16:colId xmlns:a16="http://schemas.microsoft.com/office/drawing/2014/main" val="1345478503"/>
                    </a:ext>
                  </a:extLst>
                </a:gridCol>
                <a:gridCol w="5536791">
                  <a:extLst>
                    <a:ext uri="{9D8B030D-6E8A-4147-A177-3AD203B41FA5}">
                      <a16:colId xmlns:a16="http://schemas.microsoft.com/office/drawing/2014/main" val="2011079333"/>
                    </a:ext>
                  </a:extLst>
                </a:gridCol>
              </a:tblGrid>
              <a:tr h="525698">
                <a:tc>
                  <a:txBody>
                    <a:bodyPr/>
                    <a:lstStyle/>
                    <a:p>
                      <a:r>
                        <a:rPr lang="en-US" sz="3200" b="0" dirty="0"/>
                        <a:t>Host Families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Media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008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Social Activities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Club Meeting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2920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Transportation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Medical/Emergency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6655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Financial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9956289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3200" dirty="0"/>
                        <a:t>Monday – Friday Schedule with Organizations/Experts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6270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8614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0824" y="239733"/>
            <a:ext cx="8610600" cy="1293028"/>
          </a:xfrm>
        </p:spPr>
        <p:txBody>
          <a:bodyPr/>
          <a:lstStyle/>
          <a:p>
            <a:r>
              <a:rPr lang="en-US" dirty="0"/>
              <a:t>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1912776"/>
            <a:ext cx="11192069" cy="459066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Educated our club in 1/18 meeting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All Coordinators volunteered in that meeting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Individual meetings scheduled for each category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Set target of 5/31 to have all rules reviewed &amp; schedules with outside organizations locked in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Planned to request $3K in grants to give back to nonprofits generously donating time to the project</a:t>
            </a: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pPr marL="0" indent="0">
              <a:buNone/>
            </a:pPr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348F0-247B-FD85-9A9B-4CAD64435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146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48894" y="265937"/>
            <a:ext cx="12372975" cy="1293028"/>
          </a:xfrm>
        </p:spPr>
        <p:txBody>
          <a:bodyPr>
            <a:normAutofit/>
          </a:bodyPr>
          <a:lstStyle/>
          <a:p>
            <a:r>
              <a:rPr lang="en-US" dirty="0"/>
              <a:t>What we achieved by </a:t>
            </a:r>
            <a:r>
              <a:rPr lang="en-US" b="1" dirty="0"/>
              <a:t>may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129" y="1396182"/>
            <a:ext cx="11533739" cy="5107256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marL="457200" lvl="1" indent="0">
              <a:buNone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  <a:p>
            <a:endParaRPr lang="en-US" sz="3200" dirty="0"/>
          </a:p>
          <a:p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C708D-F4C5-2A94-46EF-3474B6F70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15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4BDDEC-520D-5F13-D53E-9E62B6DA5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284" y="1327355"/>
            <a:ext cx="8622890" cy="5360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866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48894" y="265937"/>
            <a:ext cx="12372975" cy="1293028"/>
          </a:xfrm>
        </p:spPr>
        <p:txBody>
          <a:bodyPr>
            <a:normAutofit/>
          </a:bodyPr>
          <a:lstStyle/>
          <a:p>
            <a:r>
              <a:rPr lang="en-US" dirty="0"/>
              <a:t>Email News on </a:t>
            </a:r>
            <a:r>
              <a:rPr lang="en-US" b="1" dirty="0"/>
              <a:t>may 18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129" y="1396182"/>
            <a:ext cx="11533739" cy="5107256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marL="457200" lvl="1" indent="0">
              <a:buNone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  <a:p>
            <a:endParaRPr lang="en-US" sz="3200" dirty="0"/>
          </a:p>
          <a:p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C708D-F4C5-2A94-46EF-3474B6F70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16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FCC41F-AD1A-AB7A-8539-D47A46631A20}"/>
              </a:ext>
            </a:extLst>
          </p:cNvPr>
          <p:cNvSpPr txBox="1"/>
          <p:nvPr/>
        </p:nvSpPr>
        <p:spPr>
          <a:xfrm>
            <a:off x="767919" y="1558965"/>
            <a:ext cx="10815484" cy="5382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srgbClr val="00006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Dear Shari,</a:t>
            </a:r>
            <a:endParaRPr lang="en-US" sz="3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srgbClr val="00006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Yesterday we received a rather disappointing notification from the Congressional Office for International Leadership (COIL) announcing </a:t>
            </a:r>
            <a:r>
              <a:rPr lang="en-US" sz="4800" dirty="0">
                <a:solidFill>
                  <a:srgbClr val="000066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cancellation of all OW local programs from October through December 2023. </a:t>
            </a:r>
            <a:r>
              <a:rPr lang="en-US" sz="3600" dirty="0">
                <a:solidFill>
                  <a:srgbClr val="00006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program has run into financial difficulties and will need to take time to re-group.</a:t>
            </a:r>
            <a:endParaRPr lang="en-US" sz="3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193898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48894" y="265937"/>
            <a:ext cx="12372975" cy="1293028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129" y="1396182"/>
            <a:ext cx="11533739" cy="5107256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marL="457200" lvl="1" indent="0">
              <a:buNone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  <a:p>
            <a:endParaRPr lang="en-US" sz="3200" dirty="0"/>
          </a:p>
          <a:p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C708D-F4C5-2A94-46EF-3474B6F70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3000" y="354562"/>
            <a:ext cx="2743200" cy="639418"/>
          </a:xfrm>
        </p:spPr>
        <p:txBody>
          <a:bodyPr/>
          <a:lstStyle/>
          <a:p>
            <a:fld id="{D6BF672C-B77D-46CB-B213-88B303BFF42A}" type="slidenum">
              <a:rPr lang="en-US" smtClean="0"/>
              <a:t>17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FCC41F-AD1A-AB7A-8539-D47A46631A20}"/>
              </a:ext>
            </a:extLst>
          </p:cNvPr>
          <p:cNvSpPr txBox="1"/>
          <p:nvPr/>
        </p:nvSpPr>
        <p:spPr>
          <a:xfrm>
            <a:off x="767919" y="1558965"/>
            <a:ext cx="10815484" cy="580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2B1D12-E265-99A4-4005-5F7F5FEC4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363" y="1101214"/>
            <a:ext cx="7713844" cy="550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3325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0824" y="239733"/>
            <a:ext cx="8610600" cy="1293028"/>
          </a:xfrm>
        </p:spPr>
        <p:txBody>
          <a:bodyPr/>
          <a:lstStyle/>
          <a:p>
            <a:r>
              <a:rPr lang="en-US" dirty="0"/>
              <a:t>Spurred to 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1912776"/>
            <a:ext cx="11192069" cy="459066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Dates/times/locations had been locked down with more than 20 organizations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Had to find a way to make it happen!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Entered into 3 weeks of negotiations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End result: </a:t>
            </a:r>
            <a:r>
              <a:rPr lang="en-US" sz="3600" b="1" dirty="0"/>
              <a:t>June 7 Agreement to proceed </a:t>
            </a:r>
            <a:r>
              <a:rPr lang="en-US" sz="3600" b="1" u="sng" dirty="0"/>
              <a:t>IF</a:t>
            </a:r>
            <a:r>
              <a:rPr lang="en-US" sz="3600" b="1" dirty="0"/>
              <a:t> Valley View would pay $12,000 for airfares</a:t>
            </a:r>
          </a:p>
          <a:p>
            <a:pPr marL="0" indent="0">
              <a:buNone/>
            </a:pPr>
            <a:endParaRPr lang="en-US" sz="3600" b="1" dirty="0"/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pPr marL="0" indent="0">
              <a:buNone/>
            </a:pPr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348F0-247B-FD85-9A9B-4CAD64435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1460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0824" y="239733"/>
            <a:ext cx="8610600" cy="1293028"/>
          </a:xfrm>
        </p:spPr>
        <p:txBody>
          <a:bodyPr/>
          <a:lstStyle/>
          <a:p>
            <a:r>
              <a:rPr lang="en-US" dirty="0"/>
              <a:t>New funding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1912776"/>
            <a:ext cx="11192069" cy="459066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$5K Rotary Works Foundation Grant Request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$5K District Grant Request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$2K Request to VVR Board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dirty="0"/>
              <a:t>ALL APPROVED!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dirty="0"/>
              <a:t>Planning continued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600" dirty="0"/>
          </a:p>
          <a:p>
            <a:pPr marL="0" indent="0">
              <a:buNone/>
            </a:pPr>
            <a:endParaRPr lang="en-US" sz="3600" b="1" dirty="0"/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pPr marL="0" indent="0">
              <a:buNone/>
            </a:pPr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348F0-247B-FD85-9A9B-4CAD64435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593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9488" y="306784"/>
            <a:ext cx="8610600" cy="1293028"/>
          </a:xfrm>
        </p:spPr>
        <p:txBody>
          <a:bodyPr/>
          <a:lstStyle/>
          <a:p>
            <a:r>
              <a:rPr lang="en-US" dirty="0"/>
              <a:t>What is open world?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322" y="1772815"/>
            <a:ext cx="11478710" cy="477727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Funded by Congressional Office for International Leadership (COIL)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Brings leaders from 21 post-Soviet countries to the US to: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600" dirty="0"/>
              <a:t>Stay in Host homes to experience US home life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600" dirty="0"/>
              <a:t>Learn how we address social issues through contact with US business, government, educational institutions, civic &amp; community leaders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Builds international relationships</a:t>
            </a:r>
          </a:p>
          <a:p>
            <a:pPr marL="0" indent="0">
              <a:buNone/>
            </a:pP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endParaRPr lang="en-US" sz="3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E90778-1E53-919C-E95B-F9C6CAC0A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2851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0824" y="239733"/>
            <a:ext cx="8610600" cy="1293028"/>
          </a:xfrm>
        </p:spPr>
        <p:txBody>
          <a:bodyPr/>
          <a:lstStyle/>
          <a:p>
            <a:r>
              <a:rPr lang="en-US" dirty="0"/>
              <a:t>delegates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470" y="1450660"/>
            <a:ext cx="11192069" cy="5407340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8/21 received delegate profiles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Ages 29-32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2 fluent in English, the rest conversational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Georgian agencies represented: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Vocational Education &amp; Training Center for Inmates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Department of Resocialization &amp; Rehabilitation of Convicts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National Agency for Crime Prevention, Execution of Non-Custodial Sentences &amp; Probation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800" dirty="0"/>
              <a:t>Arranged video call 9/19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800" dirty="0"/>
              <a:t>Ready for delegation arrival October 13!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600" dirty="0"/>
          </a:p>
          <a:p>
            <a:pPr>
              <a:buFont typeface="Wingdings" panose="05000000000000000000" pitchFamily="2" charset="2"/>
              <a:buChar char="Ø"/>
            </a:pPr>
            <a:endParaRPr lang="en-US" sz="3600" dirty="0"/>
          </a:p>
          <a:p>
            <a:pPr marL="0" indent="0">
              <a:buNone/>
            </a:pPr>
            <a:endParaRPr lang="en-US" sz="3600" b="1" dirty="0"/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pPr marL="0" indent="0">
              <a:buNone/>
            </a:pPr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348F0-247B-FD85-9A9B-4CAD64435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8761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170165"/>
            <a:ext cx="8610600" cy="1293028"/>
          </a:xfrm>
        </p:spPr>
        <p:txBody>
          <a:bodyPr/>
          <a:lstStyle/>
          <a:p>
            <a:r>
              <a:rPr lang="en-US" dirty="0"/>
              <a:t>Our new Georgian family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478" y="1836711"/>
            <a:ext cx="11632062" cy="45906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err="1"/>
              <a:t>Beka</a:t>
            </a:r>
            <a:endParaRPr lang="en-US" sz="3600" dirty="0"/>
          </a:p>
          <a:p>
            <a:pPr marL="0" indent="0">
              <a:buNone/>
            </a:pPr>
            <a:r>
              <a:rPr lang="en-US" sz="3600" dirty="0"/>
              <a:t>Ani</a:t>
            </a:r>
          </a:p>
          <a:p>
            <a:pPr marL="0" indent="0">
              <a:buNone/>
            </a:pPr>
            <a:r>
              <a:rPr lang="en-US" sz="3600" dirty="0" err="1"/>
              <a:t>Khatia</a:t>
            </a:r>
            <a:endParaRPr lang="en-US" sz="3600" dirty="0"/>
          </a:p>
          <a:p>
            <a:pPr marL="0" indent="0">
              <a:buNone/>
            </a:pPr>
            <a:r>
              <a:rPr lang="en-US" sz="3600" dirty="0"/>
              <a:t>Salome</a:t>
            </a:r>
          </a:p>
          <a:p>
            <a:pPr marL="0" indent="0">
              <a:buNone/>
            </a:pPr>
            <a:r>
              <a:rPr lang="en-US" sz="3600" dirty="0" err="1"/>
              <a:t>Tamta</a:t>
            </a:r>
            <a:endParaRPr lang="en-US" sz="3600" dirty="0"/>
          </a:p>
          <a:p>
            <a:pPr marL="0" indent="0">
              <a:buNone/>
            </a:pPr>
            <a:r>
              <a:rPr lang="en-US" sz="3600" dirty="0"/>
              <a:t>Dodo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600" dirty="0"/>
          </a:p>
          <a:p>
            <a:pPr marL="0" indent="0">
              <a:buNone/>
            </a:pPr>
            <a:endParaRPr lang="en-US" sz="3600" b="1" dirty="0"/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pPr marL="0" indent="0">
              <a:buNone/>
            </a:pPr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348F0-247B-FD85-9A9B-4CAD64435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21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F18359-D976-4C62-8081-277FC2E35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554" y="1119643"/>
            <a:ext cx="8077900" cy="573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6559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9649" y="-105670"/>
            <a:ext cx="8610600" cy="1293028"/>
          </a:xfrm>
        </p:spPr>
        <p:txBody>
          <a:bodyPr/>
          <a:lstStyle/>
          <a:p>
            <a:r>
              <a:rPr lang="en-US" dirty="0"/>
              <a:t>Weekend fun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278" y="1450660"/>
            <a:ext cx="11327262" cy="45906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600" dirty="0"/>
          </a:p>
          <a:p>
            <a:pPr>
              <a:buFont typeface="Wingdings" panose="05000000000000000000" pitchFamily="2" charset="2"/>
              <a:buChar char="Ø"/>
            </a:pPr>
            <a:endParaRPr lang="en-US" sz="3600" dirty="0"/>
          </a:p>
          <a:p>
            <a:pPr marL="0" indent="0">
              <a:buNone/>
            </a:pPr>
            <a:endParaRPr lang="en-US" sz="3600" b="1" dirty="0"/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pPr marL="0" indent="0">
              <a:buNone/>
            </a:pPr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348F0-247B-FD85-9A9B-4CAD64435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22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43BBDF-FEAA-21DB-6136-835B344E0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738" y="816679"/>
            <a:ext cx="7049802" cy="33966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D61BBFF-4FB2-CDE4-AC4D-47B032607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187" y="1532761"/>
            <a:ext cx="4309077" cy="45906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76A25D-F550-85C0-A654-2923195814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5327" y="3507664"/>
            <a:ext cx="3452571" cy="325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702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0824" y="239733"/>
            <a:ext cx="8610600" cy="1048146"/>
          </a:xfrm>
        </p:spPr>
        <p:txBody>
          <a:bodyPr/>
          <a:lstStyle/>
          <a:p>
            <a:r>
              <a:rPr lang="en-US" dirty="0"/>
              <a:t>Weekday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278" y="1450660"/>
            <a:ext cx="11327262" cy="45906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600" dirty="0"/>
          </a:p>
          <a:p>
            <a:pPr>
              <a:buFont typeface="Wingdings" panose="05000000000000000000" pitchFamily="2" charset="2"/>
              <a:buChar char="Ø"/>
            </a:pPr>
            <a:endParaRPr lang="en-US" sz="3600" dirty="0"/>
          </a:p>
          <a:p>
            <a:pPr marL="0" indent="0">
              <a:buNone/>
            </a:pPr>
            <a:endParaRPr lang="en-US" sz="3600" b="1" dirty="0"/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pPr marL="0" indent="0">
              <a:buNone/>
            </a:pPr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348F0-247B-FD85-9A9B-4CAD64435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23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AFA5DC-795F-793C-7D02-0C91B1BFF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303" y="1781795"/>
            <a:ext cx="5688606" cy="44223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858F57-3397-1D02-F41D-DC3B2C648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1899" y="1367632"/>
            <a:ext cx="5227773" cy="525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034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7939" y="239733"/>
            <a:ext cx="8610600" cy="1293028"/>
          </a:xfrm>
        </p:spPr>
        <p:txBody>
          <a:bodyPr/>
          <a:lstStyle/>
          <a:p>
            <a:r>
              <a:rPr lang="en-US" dirty="0"/>
              <a:t>Life-changing experience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470" y="1897886"/>
            <a:ext cx="11192069" cy="523183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Amazing learning experience for all of us: delegates &amp; Rotarians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Made lifelong friendships with delegates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Created new professional relationships with government, community, educational and nonprofit organizations in LAX &amp; beyond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Learned so much about Georgia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600" dirty="0"/>
          </a:p>
          <a:p>
            <a:pPr>
              <a:buFont typeface="Wingdings" panose="05000000000000000000" pitchFamily="2" charset="2"/>
              <a:buChar char="Ø"/>
            </a:pPr>
            <a:endParaRPr lang="en-US" sz="3600" dirty="0"/>
          </a:p>
          <a:p>
            <a:pPr marL="0" indent="0">
              <a:buNone/>
            </a:pPr>
            <a:endParaRPr lang="en-US" sz="3600" b="1" dirty="0"/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pPr marL="0" indent="0">
              <a:buNone/>
            </a:pPr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348F0-247B-FD85-9A9B-4CAD64435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1796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2"/>
          <p:cNvSpPr txBox="1">
            <a:spLocks noGrp="1"/>
          </p:cNvSpPr>
          <p:nvPr>
            <p:ph type="sldNum" idx="12"/>
          </p:nvPr>
        </p:nvSpPr>
        <p:spPr>
          <a:xfrm>
            <a:off x="11191523" y="5877856"/>
            <a:ext cx="406400" cy="3959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ctr" anchorCtr="0">
            <a:normAutofit/>
          </a:bodyPr>
          <a:lstStyle/>
          <a:p>
            <a:fld id="{00000000-1234-1234-1234-123412341234}" type="slidenum">
              <a:rPr lang="en-US"/>
              <a:pPr/>
              <a:t>25</a:t>
            </a:fld>
            <a:endParaRPr/>
          </a:p>
        </p:txBody>
      </p:sp>
      <p:pic>
        <p:nvPicPr>
          <p:cNvPr id="505" name="Google Shape;505;p2" descr="A mountain range with a rocky peak&#10;&#10;Description automatically generated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891411"/>
            <a:ext cx="12192000" cy="5382389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2"/>
          <p:cNvSpPr txBox="1">
            <a:spLocks noGrp="1"/>
          </p:cNvSpPr>
          <p:nvPr>
            <p:ph type="title"/>
          </p:nvPr>
        </p:nvSpPr>
        <p:spPr>
          <a:xfrm>
            <a:off x="421923" y="279399"/>
            <a:ext cx="10972800" cy="52684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0" rtlCol="0" anchor="ctr" anchorCtr="0">
            <a:noAutofit/>
          </a:bodyPr>
          <a:lstStyle/>
          <a:p>
            <a:pPr algn="r">
              <a:buClr>
                <a:schemeClr val="lt1"/>
              </a:buClr>
            </a:pPr>
            <a:r>
              <a:rPr lang="en-US" dirty="0"/>
              <a:t>Geography</a:t>
            </a:r>
            <a:endParaRPr dirty="0"/>
          </a:p>
        </p:txBody>
      </p:sp>
      <p:sp>
        <p:nvSpPr>
          <p:cNvPr id="507" name="Google Shape;507;p2"/>
          <p:cNvSpPr txBox="1"/>
          <p:nvPr/>
        </p:nvSpPr>
        <p:spPr>
          <a:xfrm>
            <a:off x="1" y="891411"/>
            <a:ext cx="12192000" cy="2577126"/>
          </a:xfrm>
          <a:prstGeom prst="rect">
            <a:avLst/>
          </a:prstGeom>
          <a:solidFill>
            <a:srgbClr val="0F528F">
              <a:alpha val="31764"/>
            </a:srgbClr>
          </a:solidFill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380990" indent="-380990" algn="just">
              <a:lnSpc>
                <a:spcPct val="115000"/>
              </a:lnSpc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Entire country is more temperate than other countries at its latitude due to the Caucasus Mountains</a:t>
            </a:r>
            <a:endParaRPr sz="2400" dirty="0">
              <a:solidFill>
                <a:schemeClr val="lt1"/>
              </a:solidFill>
            </a:endParaRPr>
          </a:p>
          <a:p>
            <a:pPr marL="380990" indent="-380990" algn="just">
              <a:lnSpc>
                <a:spcPct val="115000"/>
              </a:lnSpc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Black Sea helps moderate the temperature in the west</a:t>
            </a:r>
            <a:endParaRPr sz="2400" dirty="0">
              <a:solidFill>
                <a:schemeClr val="lt1"/>
              </a:solidFill>
            </a:endParaRPr>
          </a:p>
          <a:p>
            <a:pPr marL="380990" indent="-380990" algn="just">
              <a:lnSpc>
                <a:spcPct val="115000"/>
              </a:lnSpc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Georgia’s unique geography has played a vital role in its growth as a nation and people</a:t>
            </a:r>
            <a:endParaRPr sz="2400" dirty="0">
              <a:solidFill>
                <a:schemeClr val="lt1"/>
              </a:solidFill>
            </a:endParaRPr>
          </a:p>
          <a:p>
            <a:pPr algn="just">
              <a:lnSpc>
                <a:spcPct val="115000"/>
              </a:lnSpc>
            </a:pPr>
            <a:r>
              <a:rPr lang="en-US" sz="2400" u="sng" dirty="0">
                <a:solidFill>
                  <a:schemeClr val="lt1"/>
                </a:solidFill>
                <a:latin typeface="Arial" panose="020B0604020202020204" pitchFamily="34" charset="0"/>
                <a:ea typeface="Merriweather"/>
                <a:cs typeface="Arial" panose="020B0604020202020204" pitchFamily="34" charset="0"/>
                <a:sym typeface="Merriweather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https://www.youtube.com/watch?v=ecmvz7yauuM</a:t>
            </a:r>
            <a:endParaRPr lang="en-US" sz="2400" u="sng" dirty="0">
              <a:solidFill>
                <a:schemeClr val="lt1"/>
              </a:solidFill>
              <a:latin typeface="Arial" panose="020B0604020202020204" pitchFamily="34" charset="0"/>
              <a:ea typeface="Merriweather"/>
              <a:cs typeface="Arial" panose="020B0604020202020204" pitchFamily="34" charset="0"/>
              <a:sym typeface="Merriweather"/>
            </a:endParaRPr>
          </a:p>
          <a:p>
            <a:pPr algn="just">
              <a:lnSpc>
                <a:spcPct val="115000"/>
              </a:lnSpc>
            </a:pPr>
            <a:r>
              <a:rPr lang="en-US" sz="20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Georgian Traditional Dance Performed By </a:t>
            </a:r>
            <a:r>
              <a:rPr lang="en-US" sz="2000" dirty="0" err="1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Sukhishvili</a:t>
            </a:r>
            <a:r>
              <a:rPr lang="en-US" sz="20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Georgian National Ballet - YouTube</a:t>
            </a:r>
            <a:endParaRPr lang="en-US" sz="1867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8" name="Google Shape;508;p2" descr="A picture containing text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844469" y="6101488"/>
            <a:ext cx="2347531" cy="756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3"/>
          <p:cNvSpPr txBox="1">
            <a:spLocks noGrp="1"/>
          </p:cNvSpPr>
          <p:nvPr>
            <p:ph type="sldNum" idx="12"/>
          </p:nvPr>
        </p:nvSpPr>
        <p:spPr>
          <a:xfrm>
            <a:off x="11191523" y="5877856"/>
            <a:ext cx="406400" cy="3959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ctr" anchorCtr="0">
            <a:normAutofit/>
          </a:bodyPr>
          <a:lstStyle/>
          <a:p>
            <a:fld id="{00000000-1234-1234-1234-123412341234}" type="slidenum">
              <a:rPr lang="en-US"/>
              <a:pPr/>
              <a:t>26</a:t>
            </a:fld>
            <a:endParaRPr/>
          </a:p>
        </p:txBody>
      </p:sp>
      <p:sp>
        <p:nvSpPr>
          <p:cNvPr id="514" name="Google Shape;514;p3"/>
          <p:cNvSpPr txBox="1">
            <a:spLocks noGrp="1"/>
          </p:cNvSpPr>
          <p:nvPr>
            <p:ph type="title"/>
          </p:nvPr>
        </p:nvSpPr>
        <p:spPr>
          <a:xfrm>
            <a:off x="421923" y="279400"/>
            <a:ext cx="10972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0" rtlCol="0" anchor="ctr" anchorCtr="0">
            <a:noAutofit/>
          </a:bodyPr>
          <a:lstStyle/>
          <a:p>
            <a:pPr>
              <a:buClr>
                <a:schemeClr val="lt1"/>
              </a:buClr>
            </a:pPr>
            <a:r>
              <a:rPr lang="en-US">
                <a:solidFill>
                  <a:schemeClr val="lt1"/>
                </a:solidFill>
              </a:rPr>
              <a:t>Geography</a:t>
            </a:r>
            <a:endParaRPr/>
          </a:p>
        </p:txBody>
      </p:sp>
      <p:pic>
        <p:nvPicPr>
          <p:cNvPr id="515" name="Google Shape;515;p3" descr="A building on a hill with mountains in the background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126760" y="2504"/>
            <a:ext cx="1244552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3"/>
          <p:cNvSpPr txBox="1"/>
          <p:nvPr/>
        </p:nvSpPr>
        <p:spPr>
          <a:xfrm>
            <a:off x="-126761" y="3631041"/>
            <a:ext cx="10597447" cy="3005384"/>
          </a:xfrm>
          <a:prstGeom prst="rect">
            <a:avLst/>
          </a:prstGeom>
          <a:solidFill>
            <a:srgbClr val="476D1D">
              <a:alpha val="55294"/>
            </a:srgbClr>
          </a:solidFill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380990" indent="-380990"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Georgia has continually been at the crossroads of Empires and trade routes</a:t>
            </a:r>
            <a:endParaRPr sz="2200" dirty="0">
              <a:solidFill>
                <a:schemeClr val="lt1"/>
              </a:solidFill>
            </a:endParaRPr>
          </a:p>
          <a:p>
            <a:pPr marL="224370" indent="-342900"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 </a:t>
            </a:r>
            <a:r>
              <a:rPr lang="en-US" sz="2200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Zezva</a:t>
            </a:r>
            <a:r>
              <a:rPr lang="en-US" sz="2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n-US" sz="2200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Mzia</a:t>
            </a:r>
            <a:r>
              <a:rPr lang="en-US" sz="2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are the oldest European skeleton remains &amp; were found in Georgia</a:t>
            </a:r>
            <a:endParaRPr sz="22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indent="-457189">
              <a:lnSpc>
                <a:spcPct val="115000"/>
              </a:lnSpc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Golden age –King Tamar, the only female king of the </a:t>
            </a:r>
            <a:r>
              <a:rPr lang="en-US" sz="2200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Bagrationi</a:t>
            </a:r>
            <a:r>
              <a:rPr lang="en-US" sz="2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dynasty</a:t>
            </a:r>
            <a:endParaRPr sz="22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indent="-457189"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It’s the country of Golden fleece &amp; is best known from the story of Jason and the Argonauts in Greek mythology</a:t>
            </a:r>
          </a:p>
          <a:p>
            <a:pPr marL="224370" indent="-342900"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Most of the history of Georgia can be summed up in one word: invasion</a:t>
            </a:r>
            <a:endParaRPr lang="en-US" sz="2200" dirty="0">
              <a:solidFill>
                <a:schemeClr val="lt1"/>
              </a:solidFill>
            </a:endParaRPr>
          </a:p>
          <a:p>
            <a:pPr marL="224370" indent="-342900"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 20% of the country is occupied by Russia!</a:t>
            </a:r>
          </a:p>
          <a:p>
            <a:pPr marL="457189" indent="-457189"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endParaRPr sz="2000" dirty="0">
              <a:solidFill>
                <a:schemeClr val="lt1"/>
              </a:solidFill>
            </a:endParaRPr>
          </a:p>
        </p:txBody>
      </p:sp>
      <p:sp>
        <p:nvSpPr>
          <p:cNvPr id="517" name="Google Shape;517;p3"/>
          <p:cNvSpPr txBox="1"/>
          <p:nvPr/>
        </p:nvSpPr>
        <p:spPr>
          <a:xfrm>
            <a:off x="245524" y="-38221"/>
            <a:ext cx="11622011" cy="767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21900" bIns="0" anchor="ctr" anchorCtr="0">
            <a:noAutofit/>
          </a:bodyPr>
          <a:lstStyle/>
          <a:p>
            <a:pPr algn="r">
              <a:buClr>
                <a:srgbClr val="004761"/>
              </a:buClr>
              <a:buSzPts val="1800"/>
            </a:pPr>
            <a:r>
              <a:rPr lang="en-US" sz="4000" dirty="0">
                <a:solidFill>
                  <a:schemeClr val="lt1"/>
                </a:solidFill>
                <a:latin typeface="+mj-lt"/>
                <a:ea typeface="Arial Black"/>
                <a:cs typeface="Arial Black"/>
                <a:sym typeface="Arial Black"/>
              </a:rPr>
              <a:t>History</a:t>
            </a:r>
            <a:endParaRPr sz="4000" dirty="0">
              <a:solidFill>
                <a:schemeClr val="lt1"/>
              </a:solidFill>
              <a:latin typeface="+mj-lt"/>
              <a:ea typeface="Arial Black"/>
              <a:cs typeface="Arial Black"/>
              <a:sym typeface="Arial Black"/>
            </a:endParaRPr>
          </a:p>
        </p:txBody>
      </p:sp>
      <p:pic>
        <p:nvPicPr>
          <p:cNvPr id="518" name="Google Shape;518;p3" descr="A picture containing 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43805" y="5716571"/>
            <a:ext cx="2674956" cy="862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9007" y="381000"/>
            <a:ext cx="9183829" cy="1293028"/>
          </a:xfrm>
        </p:spPr>
        <p:txBody>
          <a:bodyPr/>
          <a:lstStyle/>
          <a:p>
            <a:r>
              <a:rPr lang="en-US" dirty="0"/>
              <a:t>4-Way Test on Georgia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470" y="1415845"/>
            <a:ext cx="11192069" cy="52479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200" dirty="0"/>
              <a:t>Of the things we think, say or do: </a:t>
            </a:r>
          </a:p>
          <a:p>
            <a:pPr marL="0" indent="0">
              <a:buNone/>
            </a:pP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Was it the TRUTH?</a:t>
            </a:r>
          </a:p>
          <a:p>
            <a:pPr marL="0" indent="0">
              <a:buNone/>
            </a:pPr>
            <a:r>
              <a:rPr lang="en-US" sz="3200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Was it FAIR to all concerned? </a:t>
            </a:r>
          </a:p>
          <a:p>
            <a:pPr marL="0" indent="0">
              <a:buNone/>
            </a:pP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Did it build GOODWILL and BETTER FRIENDSHIPS?  </a:t>
            </a:r>
          </a:p>
          <a:p>
            <a:pPr marL="0" indent="0">
              <a:buNone/>
            </a:pP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Was it BENEFICIAL to all concerned?”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PLUS</a:t>
            </a:r>
            <a:r>
              <a:rPr lang="en-US" sz="3200" dirty="0"/>
              <a:t> #5: Was it fun? 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sz="3600" dirty="0"/>
          </a:p>
          <a:p>
            <a:pPr>
              <a:buFont typeface="Wingdings" panose="05000000000000000000" pitchFamily="2" charset="2"/>
              <a:buChar char="Ø"/>
            </a:pPr>
            <a:endParaRPr lang="en-US" sz="3600" dirty="0"/>
          </a:p>
          <a:p>
            <a:pPr marL="0" indent="0">
              <a:buNone/>
            </a:pPr>
            <a:endParaRPr lang="en-US" sz="3600" b="1" dirty="0"/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pPr marL="0" indent="0">
              <a:buNone/>
            </a:pPr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348F0-247B-FD85-9A9B-4CAD64435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27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2B1A52-CE98-268A-D537-ED68C2026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9976" y="1995656"/>
            <a:ext cx="1307690" cy="9472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1E5FFE-66B3-1E8C-265D-28C14684A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3600" y="2693444"/>
            <a:ext cx="1307690" cy="9472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A0EE3B-3644-951A-6AA2-9428334F7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7840" y="3640711"/>
            <a:ext cx="1307690" cy="9472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F01F4F-4A40-557B-09E8-40B2A0E55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9155" y="4494888"/>
            <a:ext cx="1307690" cy="9472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EFF3446-CA2C-DFBE-EF85-01A7C2123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2787" y="5562900"/>
            <a:ext cx="1307690" cy="94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72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7939" y="239733"/>
            <a:ext cx="8610600" cy="1293028"/>
          </a:xfrm>
        </p:spPr>
        <p:txBody>
          <a:bodyPr/>
          <a:lstStyle/>
          <a:p>
            <a:r>
              <a:rPr lang="en-US" dirty="0"/>
              <a:t>What’s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619" y="1674028"/>
            <a:ext cx="11631561" cy="470826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Helping delegates create satellite Rotary Club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Ongoing communication with our new family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Hope to do an RFE with them in future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Need more information on our experience?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400" dirty="0"/>
              <a:t>Contact me:</a:t>
            </a:r>
          </a:p>
          <a:p>
            <a:pPr marL="1371600" lvl="3" indent="0">
              <a:buNone/>
            </a:pPr>
            <a:r>
              <a:rPr lang="en-US" sz="3000" dirty="0"/>
              <a:t>Shari Laffredi</a:t>
            </a:r>
          </a:p>
          <a:p>
            <a:pPr marL="1371600" lvl="3" indent="0">
              <a:buNone/>
            </a:pPr>
            <a:r>
              <a:rPr lang="en-US" sz="3000" dirty="0"/>
              <a:t>262-488-0021</a:t>
            </a:r>
          </a:p>
          <a:p>
            <a:pPr marL="1371600" lvl="3" indent="0">
              <a:buNone/>
            </a:pPr>
            <a:r>
              <a:rPr lang="en-US" sz="3000" dirty="0"/>
              <a:t>slaffredi@yahoo.com</a:t>
            </a:r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pPr marL="0" indent="0">
              <a:buNone/>
            </a:pPr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348F0-247B-FD85-9A9B-4CAD64435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2780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619" y="1376516"/>
            <a:ext cx="11631561" cy="5005776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3400" dirty="0"/>
          </a:p>
          <a:p>
            <a:pPr marL="1371600" lvl="3" indent="0">
              <a:buNone/>
            </a:pPr>
            <a:r>
              <a:rPr lang="en-US" sz="3200" dirty="0"/>
              <a:t>						</a:t>
            </a:r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pPr marL="0" indent="0">
              <a:buNone/>
            </a:pPr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348F0-247B-FD85-9A9B-4CAD64435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29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D91EF0-A20F-E7E0-DA53-292280F73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149" y="2031301"/>
            <a:ext cx="8207451" cy="31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872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9488" y="306784"/>
            <a:ext cx="8610600" cy="1293028"/>
          </a:xfrm>
        </p:spPr>
        <p:txBody>
          <a:bodyPr/>
          <a:lstStyle/>
          <a:p>
            <a:r>
              <a:rPr lang="en-US" dirty="0"/>
              <a:t>What is open world?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645" y="1497511"/>
            <a:ext cx="11478710" cy="477727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Allows delegates to “see America from the inside out”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Has hosted 30,000+ leaders since 1999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Engages many organizations as hosts: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000000"/>
                </a:solidFill>
              </a:rPr>
              <a:t>U</a:t>
            </a:r>
            <a:r>
              <a:rPr lang="en-US" sz="3200" b="0" i="0" dirty="0">
                <a:solidFill>
                  <a:srgbClr val="000000"/>
                </a:solidFill>
                <a:effectLst/>
              </a:rPr>
              <a:t>niversities &amp; community colleges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200" b="0" i="0" dirty="0">
                <a:solidFill>
                  <a:srgbClr val="000000"/>
                </a:solidFill>
                <a:effectLst/>
              </a:rPr>
              <a:t>Rotary clubs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000000"/>
                </a:solidFill>
              </a:rPr>
              <a:t>S</a:t>
            </a:r>
            <a:r>
              <a:rPr lang="en-US" sz="3200" b="0" i="0" dirty="0">
                <a:solidFill>
                  <a:srgbClr val="000000"/>
                </a:solidFill>
                <a:effectLst/>
              </a:rPr>
              <a:t>ister-city associations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000000"/>
                </a:solidFill>
              </a:rPr>
              <a:t>L</a:t>
            </a:r>
            <a:r>
              <a:rPr lang="en-US" sz="3200" b="0" i="0" dirty="0">
                <a:solidFill>
                  <a:srgbClr val="000000"/>
                </a:solidFill>
                <a:effectLst/>
              </a:rPr>
              <a:t>ocal government agencies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000000"/>
                </a:solidFill>
              </a:rPr>
              <a:t>I</a:t>
            </a:r>
            <a:r>
              <a:rPr lang="en-US" sz="3200" b="0" i="0" dirty="0">
                <a:solidFill>
                  <a:srgbClr val="000000"/>
                </a:solidFill>
                <a:effectLst/>
              </a:rPr>
              <a:t>nternational visitor councils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000000"/>
                </a:solidFill>
              </a:rPr>
              <a:t>Nonprofits</a:t>
            </a: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endParaRPr lang="en-US" sz="3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E90778-1E53-919C-E95B-F9C6CAC0A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1222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5837" y="1194318"/>
            <a:ext cx="9032031" cy="1203648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824" y="1838130"/>
            <a:ext cx="11192069" cy="45906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endParaRPr lang="en-US" sz="3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4EE58-47D7-9964-85E2-6DAD5331F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30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9283EA-7FAE-CFA7-7A00-81E8AD9FF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767" y="815057"/>
            <a:ext cx="5698395" cy="5523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871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9991" y="311588"/>
            <a:ext cx="8610600" cy="1293028"/>
          </a:xfrm>
        </p:spPr>
        <p:txBody>
          <a:bodyPr/>
          <a:lstStyle/>
          <a:p>
            <a:r>
              <a:rPr lang="en-US" dirty="0"/>
              <a:t>arrangements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967" y="1515405"/>
            <a:ext cx="11206065" cy="517849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400" dirty="0"/>
              <a:t>Host 5 delegates + 1 Facilitator in Rotarian homes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400" dirty="0"/>
              <a:t>Interpreter hired by COIL stays in hotel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400" dirty="0"/>
              <a:t>Arrival Friday &amp; departure Saturday (8 days)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400" dirty="0"/>
              <a:t>Host plans: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200" dirty="0"/>
              <a:t>Weekend social activities AND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200" dirty="0"/>
              <a:t>Monday-Friday meetings with: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3000" dirty="0"/>
              <a:t>Government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3000" dirty="0"/>
              <a:t>Educational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3000" dirty="0"/>
              <a:t>Community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3000" dirty="0"/>
              <a:t>Volunteer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3000" dirty="0"/>
              <a:t>Nonprofit organizations on country’s chosen issue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E90778-1E53-919C-E95B-F9C6CAC0A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004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9991" y="311588"/>
            <a:ext cx="8610600" cy="1293028"/>
          </a:xfrm>
        </p:spPr>
        <p:txBody>
          <a:bodyPr/>
          <a:lstStyle/>
          <a:p>
            <a:r>
              <a:rPr lang="en-US" dirty="0"/>
              <a:t>arrangements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322" y="1772814"/>
            <a:ext cx="11206065" cy="517849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400" dirty="0"/>
              <a:t>COIL pays for all airfare &amp; interpreter expenses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400" dirty="0"/>
              <a:t>COIL reimburses host organization expenses up to $4580: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400" dirty="0"/>
              <a:t>$320 In-home COVID test kits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400" dirty="0"/>
              <a:t>$420 Cultural/ticketed events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400" dirty="0"/>
              <a:t>$3840 Transportation &amp; meals for the delegation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E90778-1E53-919C-E95B-F9C6CAC0A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927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0327" y="301755"/>
            <a:ext cx="8610600" cy="1293028"/>
          </a:xfrm>
        </p:spPr>
        <p:txBody>
          <a:bodyPr/>
          <a:lstStyle/>
          <a:p>
            <a:r>
              <a:rPr lang="en-US" dirty="0"/>
              <a:t>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322" y="1772814"/>
            <a:ext cx="11206065" cy="517849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9/14/22: Learned of Open World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29 pages of date/country/theme choices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21 countries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98 opportunities JAN-DEC. Examples: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800" b="1" dirty="0"/>
              <a:t>Armenia</a:t>
            </a:r>
            <a:r>
              <a:rPr lang="en-US" sz="2800" dirty="0"/>
              <a:t>: Technology &amp; the Rule of Law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800" b="1" dirty="0"/>
              <a:t>Kyrgyzstan</a:t>
            </a:r>
            <a:r>
              <a:rPr lang="en-US" sz="2800" dirty="0"/>
              <a:t>: Human &amp; Civil Rights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800" b="1" dirty="0"/>
              <a:t>Moldova</a:t>
            </a:r>
            <a:r>
              <a:rPr lang="en-US" sz="2800" dirty="0"/>
              <a:t>: Medical University Partnerships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800" b="1" dirty="0"/>
              <a:t>Poland</a:t>
            </a:r>
            <a:r>
              <a:rPr lang="en-US" sz="2800" dirty="0"/>
              <a:t>: Combating Domestic Violence &amp; Sexual Assault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800" b="1" dirty="0"/>
              <a:t>Ukraine</a:t>
            </a:r>
            <a:r>
              <a:rPr lang="en-US" sz="2800" dirty="0"/>
              <a:t>: 5 pages of issues, such as Treating Battlefield Injuries, Agricultural Planning Post War, Advancement in Prosthetics and Women’s Veterans Issues</a:t>
            </a:r>
          </a:p>
          <a:p>
            <a:pPr marL="0" indent="0">
              <a:buNone/>
            </a:pP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endParaRPr lang="en-US" sz="3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E90778-1E53-919C-E95B-F9C6CAC0A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343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0327" y="301755"/>
            <a:ext cx="8610600" cy="1293028"/>
          </a:xfrm>
        </p:spPr>
        <p:txBody>
          <a:bodyPr/>
          <a:lstStyle/>
          <a:p>
            <a:r>
              <a:rPr lang="en-US" dirty="0"/>
              <a:t>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322" y="1772814"/>
            <a:ext cx="11206065" cy="517849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Application Deadline: October 3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Select date/country/theme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The toughest application requirement: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 lvl="1">
              <a:buFont typeface="Wingdings" panose="05000000000000000000" pitchFamily="2" charset="2"/>
              <a:buChar char="ü"/>
            </a:pPr>
            <a:endParaRPr lang="en-US" sz="30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DECISION: Insufficient time to analyze &amp; submit in 18 days!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/>
              <a:t>BUT</a:t>
            </a:r>
            <a:r>
              <a:rPr lang="en-US" sz="3200" dirty="0"/>
              <a:t> – Not ready to give up!</a:t>
            </a:r>
          </a:p>
          <a:p>
            <a:pPr marL="457200" lvl="1" indent="0">
              <a:buNone/>
            </a:pPr>
            <a:endParaRPr lang="en-US" sz="3000" dirty="0"/>
          </a:p>
          <a:p>
            <a:pPr marL="0" indent="0">
              <a:buNone/>
            </a:pP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endParaRPr lang="en-US" sz="3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E90778-1E53-919C-E95B-F9C6CAC0A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7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9587EF-1A02-E3B0-E769-2BBE2B5A6A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322" y="3229608"/>
            <a:ext cx="11336661" cy="119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1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9320" y="252594"/>
            <a:ext cx="8610600" cy="1293028"/>
          </a:xfrm>
        </p:spPr>
        <p:txBody>
          <a:bodyPr/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Chance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322" y="1772814"/>
            <a:ext cx="11206065" cy="517849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10/19: Asked to be notified of possibilities after evaluation of on-time submissions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11/28: Notified of two 2023 opportunities: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October 13-21 with Republic of Georgia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December 1-9 with Kyrgyzstan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Selection: Republic of Georgia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000" dirty="0"/>
              <a:t>Theme: Volunteerism &amp; Civic Action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000" dirty="0"/>
              <a:t>Specifically: Resocialization &amp; rehabilitation of former prisoners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E90778-1E53-919C-E95B-F9C6CAC0A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12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897F-1DB9-F9EC-F243-AE629C4D6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0327" y="301755"/>
            <a:ext cx="8610600" cy="1293028"/>
          </a:xfrm>
        </p:spPr>
        <p:txBody>
          <a:bodyPr/>
          <a:lstStyle/>
          <a:p>
            <a:r>
              <a:rPr lang="en-US" dirty="0"/>
              <a:t>Research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7EB56-9F51-C45B-F49D-7AA6D238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322" y="1772814"/>
            <a:ext cx="11206065" cy="517849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Application due 12/12 (in 14 days)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MAXIMUM sense of urgency!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Knowledge of this topic = 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Thankful for Google search to identify organizations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12/12/22: Submitted application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12/20/22: Approved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Planning begins!</a:t>
            </a: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E90778-1E53-919C-E95B-F9C6CAC0A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672C-B77D-46CB-B213-88B303BFF42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21276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19456</TotalTime>
  <Words>1112</Words>
  <Application>Microsoft Office PowerPoint</Application>
  <PresentationFormat>Widescreen</PresentationFormat>
  <Paragraphs>316</Paragraphs>
  <Slides>30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Algerian</vt:lpstr>
      <vt:lpstr>Arial</vt:lpstr>
      <vt:lpstr>Calibri</vt:lpstr>
      <vt:lpstr>Century Gothic</vt:lpstr>
      <vt:lpstr>Wingdings</vt:lpstr>
      <vt:lpstr>Vapor Trail</vt:lpstr>
      <vt:lpstr>  open world program 2023 republic of Georgia &amp;  Valley view rotary club</vt:lpstr>
      <vt:lpstr>What is open world?</vt:lpstr>
      <vt:lpstr>What is open world?</vt:lpstr>
      <vt:lpstr>arrangements</vt:lpstr>
      <vt:lpstr>arrangements</vt:lpstr>
      <vt:lpstr>timeline</vt:lpstr>
      <vt:lpstr>timeline</vt:lpstr>
      <vt:lpstr>2nd Chance</vt:lpstr>
      <vt:lpstr>Research </vt:lpstr>
      <vt:lpstr>Where is Georgia?</vt:lpstr>
      <vt:lpstr>INITIAL REVIEW</vt:lpstr>
      <vt:lpstr>  </vt:lpstr>
      <vt:lpstr>Asked for club help!</vt:lpstr>
      <vt:lpstr>goals</vt:lpstr>
      <vt:lpstr>What we achieved by may 1</vt:lpstr>
      <vt:lpstr>Email News on may 18</vt:lpstr>
      <vt:lpstr> </vt:lpstr>
      <vt:lpstr>Spurred to action</vt:lpstr>
      <vt:lpstr>New funding challenge</vt:lpstr>
      <vt:lpstr>delegates</vt:lpstr>
      <vt:lpstr>Our new Georgian family</vt:lpstr>
      <vt:lpstr>Weekend fun</vt:lpstr>
      <vt:lpstr>Weekday learning</vt:lpstr>
      <vt:lpstr>Life-changing experience</vt:lpstr>
      <vt:lpstr>Geography</vt:lpstr>
      <vt:lpstr>Geography</vt:lpstr>
      <vt:lpstr>4-Way Test on Georgia project</vt:lpstr>
      <vt:lpstr>What’s next?</vt:lpstr>
      <vt:lpstr>PowerPoint Presentation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Happy to Meet You!</dc:title>
  <dc:creator>Shari Laffredi</dc:creator>
  <cp:lastModifiedBy>Shari Laffredi</cp:lastModifiedBy>
  <cp:revision>80</cp:revision>
  <cp:lastPrinted>2022-12-13T16:00:06Z</cp:lastPrinted>
  <dcterms:created xsi:type="dcterms:W3CDTF">2022-07-29T21:09:38Z</dcterms:created>
  <dcterms:modified xsi:type="dcterms:W3CDTF">2024-02-27T23:05:01Z</dcterms:modified>
</cp:coreProperties>
</file>